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5992-732A-93E4-03CA-366D8A6863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DF7CEE0-5A2E-CEF8-F57D-BF9292646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486BC2F-CE4C-A62A-0313-E0B51ADF6432}"/>
              </a:ext>
            </a:extLst>
          </p:cNvPr>
          <p:cNvSpPr>
            <a:spLocks noGrp="1"/>
          </p:cNvSpPr>
          <p:nvPr>
            <p:ph type="dt" sz="half" idx="10"/>
          </p:nvPr>
        </p:nvSpPr>
        <p:spPr/>
        <p:txBody>
          <a:bodyPr/>
          <a:lstStyle/>
          <a:p>
            <a:fld id="{3A6CE1E8-893D-4C52-9606-C8F14E03909A}" type="datetimeFigureOut">
              <a:rPr lang="en-AU" smtClean="0"/>
              <a:t>16/12/2023</a:t>
            </a:fld>
            <a:endParaRPr lang="en-AU"/>
          </a:p>
        </p:txBody>
      </p:sp>
      <p:sp>
        <p:nvSpPr>
          <p:cNvPr id="5" name="Footer Placeholder 4">
            <a:extLst>
              <a:ext uri="{FF2B5EF4-FFF2-40B4-BE49-F238E27FC236}">
                <a16:creationId xmlns:a16="http://schemas.microsoft.com/office/drawing/2014/main" id="{AE05306D-40CD-9435-DF88-8174BBC240D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D84242F-3912-544D-E60D-6B26A6E2DD80}"/>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271374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EEF1-9394-1DB4-1AA1-6C9B8E99035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4560928-6F17-B532-2C9E-B008381F9D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99BA914-5A4D-F790-83BD-60FFCD3AC554}"/>
              </a:ext>
            </a:extLst>
          </p:cNvPr>
          <p:cNvSpPr>
            <a:spLocks noGrp="1"/>
          </p:cNvSpPr>
          <p:nvPr>
            <p:ph type="dt" sz="half" idx="10"/>
          </p:nvPr>
        </p:nvSpPr>
        <p:spPr/>
        <p:txBody>
          <a:bodyPr/>
          <a:lstStyle/>
          <a:p>
            <a:fld id="{3A6CE1E8-893D-4C52-9606-C8F14E03909A}" type="datetimeFigureOut">
              <a:rPr lang="en-AU" smtClean="0"/>
              <a:t>16/12/2023</a:t>
            </a:fld>
            <a:endParaRPr lang="en-AU"/>
          </a:p>
        </p:txBody>
      </p:sp>
      <p:sp>
        <p:nvSpPr>
          <p:cNvPr id="5" name="Footer Placeholder 4">
            <a:extLst>
              <a:ext uri="{FF2B5EF4-FFF2-40B4-BE49-F238E27FC236}">
                <a16:creationId xmlns:a16="http://schemas.microsoft.com/office/drawing/2014/main" id="{A6702986-7685-7A4C-FC54-F396F47E0C8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BD93362-9DAB-D122-7BB7-335D735A4768}"/>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10712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86A51-1ED2-6345-2FB1-0578EEE0B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E2279A2-7D91-9CC9-EE38-D306152BB8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839835A-AA8C-A8A2-671A-0FBEF6A2EE82}"/>
              </a:ext>
            </a:extLst>
          </p:cNvPr>
          <p:cNvSpPr>
            <a:spLocks noGrp="1"/>
          </p:cNvSpPr>
          <p:nvPr>
            <p:ph type="dt" sz="half" idx="10"/>
          </p:nvPr>
        </p:nvSpPr>
        <p:spPr/>
        <p:txBody>
          <a:bodyPr/>
          <a:lstStyle/>
          <a:p>
            <a:fld id="{3A6CE1E8-893D-4C52-9606-C8F14E03909A}" type="datetimeFigureOut">
              <a:rPr lang="en-AU" smtClean="0"/>
              <a:t>16/12/2023</a:t>
            </a:fld>
            <a:endParaRPr lang="en-AU"/>
          </a:p>
        </p:txBody>
      </p:sp>
      <p:sp>
        <p:nvSpPr>
          <p:cNvPr id="5" name="Footer Placeholder 4">
            <a:extLst>
              <a:ext uri="{FF2B5EF4-FFF2-40B4-BE49-F238E27FC236}">
                <a16:creationId xmlns:a16="http://schemas.microsoft.com/office/drawing/2014/main" id="{50D70334-ECC3-106A-E03C-28520808962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77AC9CB-CAAF-2E36-7910-50C035E533B0}"/>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312820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FDE8-BD88-F7A9-0B65-1A58442EB2C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3EF585B-B4B2-D867-B1F9-4946BC82CE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460606-FEC0-0999-3BC1-2EF814711B75}"/>
              </a:ext>
            </a:extLst>
          </p:cNvPr>
          <p:cNvSpPr>
            <a:spLocks noGrp="1"/>
          </p:cNvSpPr>
          <p:nvPr>
            <p:ph type="dt" sz="half" idx="10"/>
          </p:nvPr>
        </p:nvSpPr>
        <p:spPr/>
        <p:txBody>
          <a:bodyPr/>
          <a:lstStyle/>
          <a:p>
            <a:fld id="{3A6CE1E8-893D-4C52-9606-C8F14E03909A}" type="datetimeFigureOut">
              <a:rPr lang="en-AU" smtClean="0"/>
              <a:t>16/12/2023</a:t>
            </a:fld>
            <a:endParaRPr lang="en-AU"/>
          </a:p>
        </p:txBody>
      </p:sp>
      <p:sp>
        <p:nvSpPr>
          <p:cNvPr id="5" name="Footer Placeholder 4">
            <a:extLst>
              <a:ext uri="{FF2B5EF4-FFF2-40B4-BE49-F238E27FC236}">
                <a16:creationId xmlns:a16="http://schemas.microsoft.com/office/drawing/2014/main" id="{E5FCFA47-092C-FF12-232C-F6695E02487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6B26B39-DBD2-097C-EF89-1213FD6528EB}"/>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228311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971BF-A708-BCD2-ADFD-EDB62756A5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09A3007-5002-ABD2-B733-437C15B2DC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EFEFCB-5039-23A0-7855-C3156E808096}"/>
              </a:ext>
            </a:extLst>
          </p:cNvPr>
          <p:cNvSpPr>
            <a:spLocks noGrp="1"/>
          </p:cNvSpPr>
          <p:nvPr>
            <p:ph type="dt" sz="half" idx="10"/>
          </p:nvPr>
        </p:nvSpPr>
        <p:spPr/>
        <p:txBody>
          <a:bodyPr/>
          <a:lstStyle/>
          <a:p>
            <a:fld id="{3A6CE1E8-893D-4C52-9606-C8F14E03909A}" type="datetimeFigureOut">
              <a:rPr lang="en-AU" smtClean="0"/>
              <a:t>16/12/2023</a:t>
            </a:fld>
            <a:endParaRPr lang="en-AU"/>
          </a:p>
        </p:txBody>
      </p:sp>
      <p:sp>
        <p:nvSpPr>
          <p:cNvPr id="5" name="Footer Placeholder 4">
            <a:extLst>
              <a:ext uri="{FF2B5EF4-FFF2-40B4-BE49-F238E27FC236}">
                <a16:creationId xmlns:a16="http://schemas.microsoft.com/office/drawing/2014/main" id="{13A6C8B8-8361-8798-379F-8751C704C29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D60A4C0-EFF2-DBD5-229A-D86B22ADD64D}"/>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131349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E0B3-B583-B0FB-3F5D-5EBCA1A0F11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8580810-0477-86A5-5961-C726677F52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70707E4-D2A8-2989-04FA-34151567C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F675B2C-D13F-2BAB-5FB7-55BF643FF577}"/>
              </a:ext>
            </a:extLst>
          </p:cNvPr>
          <p:cNvSpPr>
            <a:spLocks noGrp="1"/>
          </p:cNvSpPr>
          <p:nvPr>
            <p:ph type="dt" sz="half" idx="10"/>
          </p:nvPr>
        </p:nvSpPr>
        <p:spPr/>
        <p:txBody>
          <a:bodyPr/>
          <a:lstStyle/>
          <a:p>
            <a:fld id="{3A6CE1E8-893D-4C52-9606-C8F14E03909A}" type="datetimeFigureOut">
              <a:rPr lang="en-AU" smtClean="0"/>
              <a:t>16/12/2023</a:t>
            </a:fld>
            <a:endParaRPr lang="en-AU"/>
          </a:p>
        </p:txBody>
      </p:sp>
      <p:sp>
        <p:nvSpPr>
          <p:cNvPr id="6" name="Footer Placeholder 5">
            <a:extLst>
              <a:ext uri="{FF2B5EF4-FFF2-40B4-BE49-F238E27FC236}">
                <a16:creationId xmlns:a16="http://schemas.microsoft.com/office/drawing/2014/main" id="{C083016A-AD68-F2BD-92C0-DBC4F230304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CC04BFE-4FB9-606E-5566-4281F7118495}"/>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205777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078C-1E37-7FF3-8909-43DE1E70814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8F37AFA-DDBA-091B-A578-835E246B9C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102355-BC56-BF2F-EA17-03DF47BA8C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541F00A-27ED-C7EB-F9A4-0A4FA0910B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DD873C-D614-6E13-209B-44E88B125B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8A959E0-245A-8448-A65F-7064FC75437F}"/>
              </a:ext>
            </a:extLst>
          </p:cNvPr>
          <p:cNvSpPr>
            <a:spLocks noGrp="1"/>
          </p:cNvSpPr>
          <p:nvPr>
            <p:ph type="dt" sz="half" idx="10"/>
          </p:nvPr>
        </p:nvSpPr>
        <p:spPr/>
        <p:txBody>
          <a:bodyPr/>
          <a:lstStyle/>
          <a:p>
            <a:fld id="{3A6CE1E8-893D-4C52-9606-C8F14E03909A}" type="datetimeFigureOut">
              <a:rPr lang="en-AU" smtClean="0"/>
              <a:t>16/12/2023</a:t>
            </a:fld>
            <a:endParaRPr lang="en-AU"/>
          </a:p>
        </p:txBody>
      </p:sp>
      <p:sp>
        <p:nvSpPr>
          <p:cNvPr id="8" name="Footer Placeholder 7">
            <a:extLst>
              <a:ext uri="{FF2B5EF4-FFF2-40B4-BE49-F238E27FC236}">
                <a16:creationId xmlns:a16="http://schemas.microsoft.com/office/drawing/2014/main" id="{F4DF740D-349B-7A47-DF98-A23BF2C9F87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2CEE11C-5255-F14B-8815-6790C9D78589}"/>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257149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E406-A148-B11B-5C75-E58EBC7D42D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82ECFBE-395C-01A8-A993-0A1A1C9C634B}"/>
              </a:ext>
            </a:extLst>
          </p:cNvPr>
          <p:cNvSpPr>
            <a:spLocks noGrp="1"/>
          </p:cNvSpPr>
          <p:nvPr>
            <p:ph type="dt" sz="half" idx="10"/>
          </p:nvPr>
        </p:nvSpPr>
        <p:spPr/>
        <p:txBody>
          <a:bodyPr/>
          <a:lstStyle/>
          <a:p>
            <a:fld id="{3A6CE1E8-893D-4C52-9606-C8F14E03909A}" type="datetimeFigureOut">
              <a:rPr lang="en-AU" smtClean="0"/>
              <a:t>16/12/2023</a:t>
            </a:fld>
            <a:endParaRPr lang="en-AU"/>
          </a:p>
        </p:txBody>
      </p:sp>
      <p:sp>
        <p:nvSpPr>
          <p:cNvPr id="4" name="Footer Placeholder 3">
            <a:extLst>
              <a:ext uri="{FF2B5EF4-FFF2-40B4-BE49-F238E27FC236}">
                <a16:creationId xmlns:a16="http://schemas.microsoft.com/office/drawing/2014/main" id="{21C71C78-FA63-9D08-C573-F520FB5B979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1F48139-F806-E4E5-E618-866B78D26F46}"/>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332196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377D8E-C289-A77A-32A0-F80CC47932E6}"/>
              </a:ext>
            </a:extLst>
          </p:cNvPr>
          <p:cNvSpPr>
            <a:spLocks noGrp="1"/>
          </p:cNvSpPr>
          <p:nvPr>
            <p:ph type="dt" sz="half" idx="10"/>
          </p:nvPr>
        </p:nvSpPr>
        <p:spPr/>
        <p:txBody>
          <a:bodyPr/>
          <a:lstStyle/>
          <a:p>
            <a:fld id="{3A6CE1E8-893D-4C52-9606-C8F14E03909A}" type="datetimeFigureOut">
              <a:rPr lang="en-AU" smtClean="0"/>
              <a:t>16/12/2023</a:t>
            </a:fld>
            <a:endParaRPr lang="en-AU"/>
          </a:p>
        </p:txBody>
      </p:sp>
      <p:sp>
        <p:nvSpPr>
          <p:cNvPr id="3" name="Footer Placeholder 2">
            <a:extLst>
              <a:ext uri="{FF2B5EF4-FFF2-40B4-BE49-F238E27FC236}">
                <a16:creationId xmlns:a16="http://schemas.microsoft.com/office/drawing/2014/main" id="{D647D518-B495-95D1-E5D6-DDD122547FB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5C86C88-3402-1143-3575-C1A17C784086}"/>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196732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D4E02-2438-F464-77C7-A3D784363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6FF7FB-73ED-4FA8-B7CB-A3103B8CFC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A480576-3374-6FD9-051D-0F30C50CE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D4D1DC-998A-8F87-319C-624F1413B61B}"/>
              </a:ext>
            </a:extLst>
          </p:cNvPr>
          <p:cNvSpPr>
            <a:spLocks noGrp="1"/>
          </p:cNvSpPr>
          <p:nvPr>
            <p:ph type="dt" sz="half" idx="10"/>
          </p:nvPr>
        </p:nvSpPr>
        <p:spPr/>
        <p:txBody>
          <a:bodyPr/>
          <a:lstStyle/>
          <a:p>
            <a:fld id="{3A6CE1E8-893D-4C52-9606-C8F14E03909A}" type="datetimeFigureOut">
              <a:rPr lang="en-AU" smtClean="0"/>
              <a:t>16/12/2023</a:t>
            </a:fld>
            <a:endParaRPr lang="en-AU"/>
          </a:p>
        </p:txBody>
      </p:sp>
      <p:sp>
        <p:nvSpPr>
          <p:cNvPr id="6" name="Footer Placeholder 5">
            <a:extLst>
              <a:ext uri="{FF2B5EF4-FFF2-40B4-BE49-F238E27FC236}">
                <a16:creationId xmlns:a16="http://schemas.microsoft.com/office/drawing/2014/main" id="{58D9C902-E6AE-EC33-10CC-7459BA04B3E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E13CEFA-E2AB-87CD-E7D5-D00679CD3BA9}"/>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318576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F878-47CC-8693-20F8-46C73C35C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13E719F-B269-B9CC-9C3B-207C2C120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A93E5F4-DA0E-21F8-D3B8-D99E77EC1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5B405-BFE3-D54B-D864-B70ACE4B14EF}"/>
              </a:ext>
            </a:extLst>
          </p:cNvPr>
          <p:cNvSpPr>
            <a:spLocks noGrp="1"/>
          </p:cNvSpPr>
          <p:nvPr>
            <p:ph type="dt" sz="half" idx="10"/>
          </p:nvPr>
        </p:nvSpPr>
        <p:spPr/>
        <p:txBody>
          <a:bodyPr/>
          <a:lstStyle/>
          <a:p>
            <a:fld id="{3A6CE1E8-893D-4C52-9606-C8F14E03909A}" type="datetimeFigureOut">
              <a:rPr lang="en-AU" smtClean="0"/>
              <a:t>16/12/2023</a:t>
            </a:fld>
            <a:endParaRPr lang="en-AU"/>
          </a:p>
        </p:txBody>
      </p:sp>
      <p:sp>
        <p:nvSpPr>
          <p:cNvPr id="6" name="Footer Placeholder 5">
            <a:extLst>
              <a:ext uri="{FF2B5EF4-FFF2-40B4-BE49-F238E27FC236}">
                <a16:creationId xmlns:a16="http://schemas.microsoft.com/office/drawing/2014/main" id="{E9B964E6-0907-A979-95AD-5F168EA8B04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262078-2685-2F07-391F-44F223FCB534}"/>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98124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351664-2566-CDBC-3F30-5E2EE93B8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F9464A5-922B-2339-6978-BAB1CCFACC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7A05DC2-5D14-FB87-F360-7CA99723A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CE1E8-893D-4C52-9606-C8F14E03909A}" type="datetimeFigureOut">
              <a:rPr lang="en-AU" smtClean="0"/>
              <a:t>16/12/2023</a:t>
            </a:fld>
            <a:endParaRPr lang="en-AU"/>
          </a:p>
        </p:txBody>
      </p:sp>
      <p:sp>
        <p:nvSpPr>
          <p:cNvPr id="5" name="Footer Placeholder 4">
            <a:extLst>
              <a:ext uri="{FF2B5EF4-FFF2-40B4-BE49-F238E27FC236}">
                <a16:creationId xmlns:a16="http://schemas.microsoft.com/office/drawing/2014/main" id="{4D266B48-BE6A-2A2E-4A5B-60EB6D02EC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654071F-9E5C-6A73-C782-F05B87B6DA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473BF-D5E6-4949-97CA-7C4AAE36C627}" type="slidenum">
              <a:rPr lang="en-AU" smtClean="0"/>
              <a:t>‹#›</a:t>
            </a:fld>
            <a:endParaRPr lang="en-AU"/>
          </a:p>
        </p:txBody>
      </p:sp>
    </p:spTree>
    <p:extLst>
      <p:ext uri="{BB962C8B-B14F-4D97-AF65-F5344CB8AC3E}">
        <p14:creationId xmlns:p14="http://schemas.microsoft.com/office/powerpoint/2010/main" val="170174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3C1C-9931-63BE-9BCE-CC6AF41A6CB7}"/>
              </a:ext>
            </a:extLst>
          </p:cNvPr>
          <p:cNvSpPr>
            <a:spLocks noGrp="1"/>
          </p:cNvSpPr>
          <p:nvPr>
            <p:ph type="title"/>
          </p:nvPr>
        </p:nvSpPr>
        <p:spPr/>
        <p:txBody>
          <a:bodyPr/>
          <a:lstStyle/>
          <a:p>
            <a:r>
              <a:rPr lang="en-AU" dirty="0">
                <a:latin typeface="Abadi" panose="020F0502020204030204" pitchFamily="34" charset="0"/>
              </a:rPr>
              <a:t>John 3:16-17</a:t>
            </a:r>
          </a:p>
        </p:txBody>
      </p:sp>
      <p:sp>
        <p:nvSpPr>
          <p:cNvPr id="3" name="Content Placeholder 2">
            <a:extLst>
              <a:ext uri="{FF2B5EF4-FFF2-40B4-BE49-F238E27FC236}">
                <a16:creationId xmlns:a16="http://schemas.microsoft.com/office/drawing/2014/main" id="{593923DA-DCBF-D8D1-0D7A-486DE5019B8B}"/>
              </a:ext>
            </a:extLst>
          </p:cNvPr>
          <p:cNvSpPr>
            <a:spLocks noGrp="1"/>
          </p:cNvSpPr>
          <p:nvPr>
            <p:ph idx="1"/>
          </p:nvPr>
        </p:nvSpPr>
        <p:spPr/>
        <p:txBody>
          <a:bodyPr>
            <a:normAutofit/>
          </a:bodyPr>
          <a:lstStyle/>
          <a:p>
            <a:r>
              <a:rPr lang="en-GB" sz="3600" dirty="0">
                <a:latin typeface="Abadi Extra Light" panose="020F0502020204030204" pitchFamily="34" charset="0"/>
              </a:rPr>
              <a:t>For God so loved the world that he gave his one and only Son, that whoever believes in him shall not perish but have eternal life. For God did not send his Son into the world to condemn the world, but to save the world through him.</a:t>
            </a:r>
            <a:endParaRPr lang="en-AU" sz="3600" dirty="0">
              <a:latin typeface="Abadi Extra Light" panose="020F0502020204030204" pitchFamily="34" charset="0"/>
            </a:endParaRPr>
          </a:p>
        </p:txBody>
      </p:sp>
    </p:spTree>
    <p:extLst>
      <p:ext uri="{BB962C8B-B14F-4D97-AF65-F5344CB8AC3E}">
        <p14:creationId xmlns:p14="http://schemas.microsoft.com/office/powerpoint/2010/main" val="395767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Love is </a:t>
            </a:r>
            <a:r>
              <a:rPr lang="en-AU" i="1" u="sng" dirty="0">
                <a:latin typeface="Abadi" panose="020B0604020104020204" pitchFamily="34" charset="0"/>
              </a:rPr>
              <a:t>revealed in the incarnation</a:t>
            </a: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GB" sz="4000" b="1" i="1" dirty="0">
                <a:latin typeface="Abadi Extra Light" panose="020B0204020104020204" pitchFamily="34" charset="0"/>
              </a:rPr>
              <a:t>The incarnation </a:t>
            </a:r>
            <a:r>
              <a:rPr lang="en-GB" sz="4000" b="1" i="1" u="sng" dirty="0">
                <a:latin typeface="Abadi Extra Light" panose="020B0204020104020204" pitchFamily="34" charset="0"/>
              </a:rPr>
              <a:t>is a choice</a:t>
            </a:r>
          </a:p>
          <a:p>
            <a:r>
              <a:rPr lang="en-GB" sz="4000" b="1" i="1" u="sng" dirty="0">
                <a:latin typeface="Abadi Extra Light" panose="020B0204020104020204" pitchFamily="34" charset="0"/>
              </a:rPr>
              <a:t>The incarnation is the embodiment of God's love—His Son, given to a world in need of redemption</a:t>
            </a:r>
          </a:p>
          <a:p>
            <a:r>
              <a:rPr lang="en-AU" sz="4000" b="1" i="1" u="sng" dirty="0">
                <a:latin typeface="Abadi Extra Light" panose="020B0204020104020204" pitchFamily="34" charset="0"/>
              </a:rPr>
              <a:t>It is personal. </a:t>
            </a:r>
          </a:p>
        </p:txBody>
      </p:sp>
    </p:spTree>
    <p:extLst>
      <p:ext uri="{BB962C8B-B14F-4D97-AF65-F5344CB8AC3E}">
        <p14:creationId xmlns:p14="http://schemas.microsoft.com/office/powerpoint/2010/main" val="84304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A Love that Transforms</a:t>
            </a:r>
            <a:endParaRPr lang="en-AU" i="1" u="sng" dirty="0">
              <a:latin typeface="Abadi" panose="020B0604020104020204" pitchFamily="34" charset="0"/>
            </a:endParaRP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AU" sz="4000" b="1" i="1" u="sng" dirty="0">
                <a:latin typeface="Abadi Extra Light" panose="020B0204020104020204" pitchFamily="34" charset="0"/>
              </a:rPr>
              <a:t>The Christmas story is the centre of God’s </a:t>
            </a:r>
            <a:r>
              <a:rPr lang="en-AU" sz="4000" b="1" i="1" u="sng" dirty="0" err="1">
                <a:latin typeface="Abadi Extra Light" panose="020B0204020104020204" pitchFamily="34" charset="0"/>
              </a:rPr>
              <a:t>remdemptive</a:t>
            </a:r>
            <a:r>
              <a:rPr lang="en-AU" sz="4000" b="1" i="1" u="sng" dirty="0">
                <a:latin typeface="Abadi Extra Light" panose="020B0204020104020204" pitchFamily="34" charset="0"/>
              </a:rPr>
              <a:t> LOVE</a:t>
            </a:r>
          </a:p>
          <a:p>
            <a:r>
              <a:rPr lang="en-AU" sz="4000" b="1" i="1" u="sng" dirty="0">
                <a:latin typeface="Abadi Extra Light" panose="020B0204020104020204" pitchFamily="34" charset="0"/>
              </a:rPr>
              <a:t>Love takes on flesh – dwells with us – Offers us transformation</a:t>
            </a:r>
          </a:p>
        </p:txBody>
      </p:sp>
    </p:spTree>
    <p:extLst>
      <p:ext uri="{BB962C8B-B14F-4D97-AF65-F5344CB8AC3E}">
        <p14:creationId xmlns:p14="http://schemas.microsoft.com/office/powerpoint/2010/main" val="427802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A Love that Transforms</a:t>
            </a:r>
            <a:endParaRPr lang="en-AU" i="1" u="sng" dirty="0">
              <a:latin typeface="Abadi" panose="020B0604020104020204" pitchFamily="34" charset="0"/>
            </a:endParaRP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AU" sz="4000" b="1" i="1" u="sng" dirty="0">
                <a:latin typeface="Abadi Extra Light" panose="020B0204020104020204" pitchFamily="34" charset="0"/>
              </a:rPr>
              <a:t>The Christmas story is the centre of God’s </a:t>
            </a:r>
            <a:r>
              <a:rPr lang="en-AU" sz="4000" b="1" i="1" u="sng" dirty="0" err="1">
                <a:latin typeface="Abadi Extra Light" panose="020B0204020104020204" pitchFamily="34" charset="0"/>
              </a:rPr>
              <a:t>remdemptive</a:t>
            </a:r>
            <a:r>
              <a:rPr lang="en-AU" sz="4000" b="1" i="1" u="sng" dirty="0">
                <a:latin typeface="Abadi Extra Light" panose="020B0204020104020204" pitchFamily="34" charset="0"/>
              </a:rPr>
              <a:t> LOVE</a:t>
            </a:r>
          </a:p>
          <a:p>
            <a:r>
              <a:rPr lang="en-AU" sz="4000" b="1" i="1" u="sng" dirty="0">
                <a:latin typeface="Abadi Extra Light" panose="020B0204020104020204" pitchFamily="34" charset="0"/>
              </a:rPr>
              <a:t>Love takes on flesh – dwells with us – Offers us transformation</a:t>
            </a:r>
          </a:p>
        </p:txBody>
      </p:sp>
    </p:spTree>
    <p:extLst>
      <p:ext uri="{BB962C8B-B14F-4D97-AF65-F5344CB8AC3E}">
        <p14:creationId xmlns:p14="http://schemas.microsoft.com/office/powerpoint/2010/main" val="2967238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A Love that Transforms</a:t>
            </a:r>
            <a:endParaRPr lang="en-AU" i="1" u="sng" dirty="0">
              <a:latin typeface="Abadi" panose="020B0604020104020204" pitchFamily="34" charset="0"/>
            </a:endParaRP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GB" sz="4000" b="1" i="1" u="sng" dirty="0">
                <a:latin typeface="Abadi Extra Light" panose="020B0204020104020204" pitchFamily="34" charset="0"/>
              </a:rPr>
              <a:t>"Therefore, if anyone is in Christ, the new creation has come: The old has gone, the new is here!“</a:t>
            </a:r>
          </a:p>
          <a:p>
            <a:r>
              <a:rPr lang="en-GB" sz="4000" b="1" i="1" u="sng" dirty="0">
                <a:latin typeface="Abadi Extra Light" panose="020B0204020104020204" pitchFamily="34" charset="0"/>
              </a:rPr>
              <a:t>2 Corinthians 5:17</a:t>
            </a:r>
            <a:endParaRPr lang="en-AU" sz="4000" b="1" i="1" u="sng" dirty="0">
              <a:latin typeface="Abadi Extra Light" panose="020B0204020104020204" pitchFamily="34" charset="0"/>
            </a:endParaRPr>
          </a:p>
        </p:txBody>
      </p:sp>
    </p:spTree>
    <p:extLst>
      <p:ext uri="{BB962C8B-B14F-4D97-AF65-F5344CB8AC3E}">
        <p14:creationId xmlns:p14="http://schemas.microsoft.com/office/powerpoint/2010/main" val="394756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Our Response: </a:t>
            </a:r>
            <a:endParaRPr lang="en-AU" i="1" u="sng" dirty="0">
              <a:latin typeface="Abadi" panose="020B0604020104020204" pitchFamily="34" charset="0"/>
            </a:endParaRP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GB" sz="4000" b="1" i="1" u="sng" dirty="0">
                <a:latin typeface="Abadi Extra Light" panose="020B0204020104020204" pitchFamily="34" charset="0"/>
              </a:rPr>
              <a:t>“Dear friends, since God so loved us, we also ought to love one another.“</a:t>
            </a:r>
          </a:p>
          <a:p>
            <a:r>
              <a:rPr lang="en-GB" sz="4000" b="1" i="1" u="sng" dirty="0">
                <a:latin typeface="Abadi Extra Light" panose="020B0204020104020204" pitchFamily="34" charset="0"/>
              </a:rPr>
              <a:t>1 </a:t>
            </a:r>
            <a:r>
              <a:rPr lang="en-AU" sz="4000" b="1" i="1" u="sng" dirty="0">
                <a:latin typeface="Abadi Extra Light" panose="020B0204020104020204" pitchFamily="34" charset="0"/>
              </a:rPr>
              <a:t>John 4:11</a:t>
            </a:r>
          </a:p>
          <a:p>
            <a:r>
              <a:rPr lang="en-AU" sz="4000" b="1" i="1" u="sng" dirty="0">
                <a:latin typeface="Abadi Extra Light" panose="020B0204020104020204" pitchFamily="34" charset="0"/>
              </a:rPr>
              <a:t>Our Response is to Love Others</a:t>
            </a:r>
          </a:p>
        </p:txBody>
      </p:sp>
    </p:spTree>
    <p:extLst>
      <p:ext uri="{BB962C8B-B14F-4D97-AF65-F5344CB8AC3E}">
        <p14:creationId xmlns:p14="http://schemas.microsoft.com/office/powerpoint/2010/main" val="392813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How are we expressing God’s Love?</a:t>
            </a:r>
            <a:endParaRPr lang="en-AU" i="1" u="sng" dirty="0">
              <a:latin typeface="Abadi" panose="020B0604020104020204" pitchFamily="34" charset="0"/>
            </a:endParaRP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GB" sz="4000" b="1" i="1" u="sng" dirty="0">
                <a:latin typeface="Abadi Extra Light" panose="020B0204020104020204" pitchFamily="34" charset="0"/>
              </a:rPr>
              <a:t>Suppose a brother or a sister is without clothes and daily food. If one of you says to them, 'Go in peace; keep warm and well fed,' but does nothing about their physical needs, what good is it?</a:t>
            </a:r>
            <a:endParaRPr lang="en-AU" sz="4000" b="1" i="1" u="sng" dirty="0">
              <a:latin typeface="Abadi Extra Light" panose="020B0204020104020204" pitchFamily="34" charset="0"/>
            </a:endParaRPr>
          </a:p>
        </p:txBody>
      </p:sp>
    </p:spTree>
    <p:extLst>
      <p:ext uri="{BB962C8B-B14F-4D97-AF65-F5344CB8AC3E}">
        <p14:creationId xmlns:p14="http://schemas.microsoft.com/office/powerpoint/2010/main" val="3828630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How are we expressing God’s Love?</a:t>
            </a:r>
            <a:endParaRPr lang="en-AU" i="1" u="sng" dirty="0">
              <a:latin typeface="Abadi" panose="020B0604020104020204" pitchFamily="34" charset="0"/>
            </a:endParaRP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GB" sz="4000" b="1" i="1" u="sng" dirty="0">
                <a:latin typeface="Abadi Extra Light" panose="020B0204020104020204" pitchFamily="34" charset="0"/>
              </a:rPr>
              <a:t>Suppose a brother or a sister is without clothes and daily food. If one of you says to them, 'Go in peace; keep warm and well fed,' but does nothing about their physical needs, what good is it?</a:t>
            </a:r>
            <a:endParaRPr lang="en-AU" sz="4000" b="1" i="1" u="sng" dirty="0">
              <a:latin typeface="Abadi Extra Light" panose="020B0204020104020204" pitchFamily="34" charset="0"/>
            </a:endParaRPr>
          </a:p>
        </p:txBody>
      </p:sp>
    </p:spTree>
    <p:extLst>
      <p:ext uri="{BB962C8B-B14F-4D97-AF65-F5344CB8AC3E}">
        <p14:creationId xmlns:p14="http://schemas.microsoft.com/office/powerpoint/2010/main" val="1008650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Everlasting Love</a:t>
            </a:r>
            <a:endParaRPr lang="en-AU" i="1" u="sng" dirty="0">
              <a:latin typeface="Abadi" panose="020B0604020104020204" pitchFamily="34" charset="0"/>
            </a:endParaRP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GB" sz="4000" b="1" i="1" u="sng" dirty="0">
                <a:latin typeface="Abadi Extra Light" panose="020B0204020104020204" pitchFamily="34" charset="0"/>
              </a:rPr>
              <a:t>The Lord appeared to us in the past, saying: 'I have loved you with an everlasting love; I have drawn you with unfailing kindness</a:t>
            </a:r>
          </a:p>
          <a:p>
            <a:r>
              <a:rPr lang="en-GB" sz="4000" b="1" i="1" u="sng" dirty="0">
                <a:latin typeface="Abadi Extra Light" panose="020B0204020104020204" pitchFamily="34" charset="0"/>
              </a:rPr>
              <a:t>Jeremiah 31:3</a:t>
            </a:r>
            <a:endParaRPr lang="en-AU" sz="4000" b="1" i="1" u="sng" dirty="0">
              <a:latin typeface="Abadi Extra Light" panose="020B0204020104020204" pitchFamily="34" charset="0"/>
            </a:endParaRPr>
          </a:p>
        </p:txBody>
      </p:sp>
    </p:spTree>
    <p:extLst>
      <p:ext uri="{BB962C8B-B14F-4D97-AF65-F5344CB8AC3E}">
        <p14:creationId xmlns:p14="http://schemas.microsoft.com/office/powerpoint/2010/main" val="929173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The Application – Know you are loved</a:t>
            </a:r>
            <a:endParaRPr lang="en-AU" i="1" u="sng" dirty="0">
              <a:latin typeface="Abadi" panose="020B0604020104020204" pitchFamily="34" charset="0"/>
            </a:endParaRP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AU" sz="4000" b="1" i="1" u="sng" dirty="0">
                <a:latin typeface="Abadi Extra Light" panose="020B0204020104020204" pitchFamily="34" charset="0"/>
              </a:rPr>
              <a:t>Daily Examen</a:t>
            </a:r>
            <a:endParaRPr lang="en-GB" sz="3600" b="1" i="1" u="sng" dirty="0">
              <a:latin typeface="Abadi Extra Light" panose="020B0204020104020204" pitchFamily="34" charset="0"/>
            </a:endParaRPr>
          </a:p>
          <a:p>
            <a:pPr lvl="1"/>
            <a:r>
              <a:rPr lang="en-GB" sz="2800" b="1" i="1" u="sng" dirty="0">
                <a:latin typeface="Abadi Extra Light" panose="020B0204020104020204" pitchFamily="34" charset="0"/>
              </a:rPr>
              <a:t>Become aware of God’s presence.</a:t>
            </a:r>
          </a:p>
          <a:p>
            <a:pPr lvl="1"/>
            <a:r>
              <a:rPr lang="en-GB" sz="2800" b="1" i="1" u="sng" dirty="0">
                <a:latin typeface="Abadi Extra Light" panose="020B0204020104020204" pitchFamily="34" charset="0"/>
              </a:rPr>
              <a:t>Review the day with gratitude.</a:t>
            </a:r>
          </a:p>
          <a:p>
            <a:pPr lvl="1"/>
            <a:r>
              <a:rPr lang="en-GB" sz="2800" b="1" i="1" u="sng" dirty="0">
                <a:latin typeface="Abadi Extra Light" panose="020B0204020104020204" pitchFamily="34" charset="0"/>
              </a:rPr>
              <a:t>Pay attention to your emotions.</a:t>
            </a:r>
          </a:p>
          <a:p>
            <a:pPr lvl="1"/>
            <a:r>
              <a:rPr lang="en-GB" sz="2800" b="1" i="1" u="sng" dirty="0">
                <a:latin typeface="Abadi Extra Light" panose="020B0204020104020204" pitchFamily="34" charset="0"/>
              </a:rPr>
              <a:t>Choose one feature of the day and pray from it.</a:t>
            </a:r>
          </a:p>
          <a:p>
            <a:pPr lvl="1"/>
            <a:r>
              <a:rPr lang="en-GB" sz="2800" b="1" i="1" u="sng" dirty="0">
                <a:latin typeface="Abadi Extra Light" panose="020B0204020104020204" pitchFamily="34" charset="0"/>
              </a:rPr>
              <a:t>Look toward tomorrow.</a:t>
            </a:r>
          </a:p>
          <a:p>
            <a:pPr lvl="1"/>
            <a:endParaRPr lang="en-AU" sz="3600" b="1" i="1" u="sng" dirty="0">
              <a:latin typeface="Abadi Extra Light" panose="020B0204020104020204" pitchFamily="34" charset="0"/>
            </a:endParaRPr>
          </a:p>
        </p:txBody>
      </p:sp>
    </p:spTree>
    <p:extLst>
      <p:ext uri="{BB962C8B-B14F-4D97-AF65-F5344CB8AC3E}">
        <p14:creationId xmlns:p14="http://schemas.microsoft.com/office/powerpoint/2010/main" val="357009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A5B3-7214-07C5-A43C-F2074A90C617}"/>
              </a:ext>
            </a:extLst>
          </p:cNvPr>
          <p:cNvSpPr>
            <a:spLocks noGrp="1"/>
          </p:cNvSpPr>
          <p:nvPr>
            <p:ph type="title"/>
          </p:nvPr>
        </p:nvSpPr>
        <p:spPr>
          <a:xfrm>
            <a:off x="838200" y="79375"/>
            <a:ext cx="10515600" cy="1325563"/>
          </a:xfrm>
        </p:spPr>
        <p:txBody>
          <a:bodyPr/>
          <a:lstStyle/>
          <a:p>
            <a:r>
              <a:rPr lang="en-AU" dirty="0"/>
              <a:t>Matthew 1:18-25</a:t>
            </a:r>
          </a:p>
        </p:txBody>
      </p:sp>
      <p:sp>
        <p:nvSpPr>
          <p:cNvPr id="3" name="Content Placeholder 2">
            <a:extLst>
              <a:ext uri="{FF2B5EF4-FFF2-40B4-BE49-F238E27FC236}">
                <a16:creationId xmlns:a16="http://schemas.microsoft.com/office/drawing/2014/main" id="{03EFC910-BB40-3133-4102-0D89779BA281}"/>
              </a:ext>
            </a:extLst>
          </p:cNvPr>
          <p:cNvSpPr>
            <a:spLocks noGrp="1"/>
          </p:cNvSpPr>
          <p:nvPr>
            <p:ph sz="half" idx="1"/>
          </p:nvPr>
        </p:nvSpPr>
        <p:spPr>
          <a:xfrm>
            <a:off x="838200" y="1387475"/>
            <a:ext cx="5219700" cy="2965450"/>
          </a:xfrm>
        </p:spPr>
        <p:txBody>
          <a:bodyPr>
            <a:noAutofit/>
          </a:bodyPr>
          <a:lstStyle/>
          <a:p>
            <a:r>
              <a:rPr lang="en-GB" sz="2400" dirty="0">
                <a:latin typeface="Abadi Extra Light" panose="020B0204020104020204" pitchFamily="34" charset="0"/>
              </a:rPr>
              <a:t>18 This is how the birth of Jesus the Messiah came about[a]: His mother Mary was pledged to be married to Joseph, but before they came together, she was found to be pregnant through the Holy Spirit. 19 Because Joseph her husband was faithful to the law, and yet[b] did not want to expose her to public disgrace, he had in mind to divorce her quietly.</a:t>
            </a:r>
          </a:p>
        </p:txBody>
      </p:sp>
      <p:sp>
        <p:nvSpPr>
          <p:cNvPr id="4" name="Content Placeholder 3">
            <a:extLst>
              <a:ext uri="{FF2B5EF4-FFF2-40B4-BE49-F238E27FC236}">
                <a16:creationId xmlns:a16="http://schemas.microsoft.com/office/drawing/2014/main" id="{9C62186B-06B6-358D-3D0B-5F53CA15E82C}"/>
              </a:ext>
            </a:extLst>
          </p:cNvPr>
          <p:cNvSpPr>
            <a:spLocks noGrp="1"/>
          </p:cNvSpPr>
          <p:nvPr>
            <p:ph sz="half" idx="2"/>
          </p:nvPr>
        </p:nvSpPr>
        <p:spPr>
          <a:xfrm>
            <a:off x="6172200" y="1549400"/>
            <a:ext cx="5181600" cy="4351338"/>
          </a:xfrm>
        </p:spPr>
        <p:txBody>
          <a:bodyPr>
            <a:normAutofit/>
          </a:bodyPr>
          <a:lstStyle/>
          <a:p>
            <a:r>
              <a:rPr lang="en-GB" sz="2400" dirty="0">
                <a:latin typeface="Abadi Extra Light" panose="020B0204020104020204" pitchFamily="34" charset="0"/>
              </a:rPr>
              <a:t>20 But after he had considered this, an angel of the Lord appeared to him in a dream and said, “Joseph son of David, do not be afraid to take Mary home as your wife, because what is conceived in her is from the Holy Spirit. 21 She will give birth to a son, and you are to give him the name Jesus,[c] because he will save his people from their sins.”</a:t>
            </a:r>
          </a:p>
        </p:txBody>
      </p:sp>
    </p:spTree>
    <p:extLst>
      <p:ext uri="{BB962C8B-B14F-4D97-AF65-F5344CB8AC3E}">
        <p14:creationId xmlns:p14="http://schemas.microsoft.com/office/powerpoint/2010/main" val="361456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A5B3-7214-07C5-A43C-F2074A90C617}"/>
              </a:ext>
            </a:extLst>
          </p:cNvPr>
          <p:cNvSpPr>
            <a:spLocks noGrp="1"/>
          </p:cNvSpPr>
          <p:nvPr>
            <p:ph type="title"/>
          </p:nvPr>
        </p:nvSpPr>
        <p:spPr>
          <a:xfrm>
            <a:off x="838200" y="79375"/>
            <a:ext cx="10515600" cy="1325563"/>
          </a:xfrm>
        </p:spPr>
        <p:txBody>
          <a:bodyPr/>
          <a:lstStyle/>
          <a:p>
            <a:r>
              <a:rPr lang="en-AU" dirty="0"/>
              <a:t>Matthew 1:18-25</a:t>
            </a:r>
          </a:p>
        </p:txBody>
      </p:sp>
      <p:sp>
        <p:nvSpPr>
          <p:cNvPr id="3" name="Content Placeholder 2">
            <a:extLst>
              <a:ext uri="{FF2B5EF4-FFF2-40B4-BE49-F238E27FC236}">
                <a16:creationId xmlns:a16="http://schemas.microsoft.com/office/drawing/2014/main" id="{03EFC910-BB40-3133-4102-0D89779BA281}"/>
              </a:ext>
            </a:extLst>
          </p:cNvPr>
          <p:cNvSpPr>
            <a:spLocks noGrp="1"/>
          </p:cNvSpPr>
          <p:nvPr>
            <p:ph sz="half" idx="1"/>
          </p:nvPr>
        </p:nvSpPr>
        <p:spPr>
          <a:xfrm>
            <a:off x="838200" y="1387475"/>
            <a:ext cx="5219700" cy="2965450"/>
          </a:xfrm>
        </p:spPr>
        <p:txBody>
          <a:bodyPr>
            <a:noAutofit/>
          </a:bodyPr>
          <a:lstStyle/>
          <a:p>
            <a:r>
              <a:rPr lang="en-GB" sz="2400" dirty="0">
                <a:latin typeface="Abadi Extra Light" panose="020B0204020104020204" pitchFamily="34" charset="0"/>
              </a:rPr>
              <a:t>22 All this took place to </a:t>
            </a:r>
            <a:r>
              <a:rPr lang="en-GB" sz="2400" dirty="0" err="1">
                <a:latin typeface="Abadi Extra Light" panose="020B0204020104020204" pitchFamily="34" charset="0"/>
              </a:rPr>
              <a:t>fulfill</a:t>
            </a:r>
            <a:r>
              <a:rPr lang="en-GB" sz="2400" dirty="0">
                <a:latin typeface="Abadi Extra Light" panose="020B0204020104020204" pitchFamily="34" charset="0"/>
              </a:rPr>
              <a:t> what the Lord had said through the prophet: 23 “The virgin will conceive and give birth to a son, and they will call him Immanuel”[d] (which means “God with us”).</a:t>
            </a:r>
          </a:p>
        </p:txBody>
      </p:sp>
      <p:sp>
        <p:nvSpPr>
          <p:cNvPr id="4" name="Content Placeholder 3">
            <a:extLst>
              <a:ext uri="{FF2B5EF4-FFF2-40B4-BE49-F238E27FC236}">
                <a16:creationId xmlns:a16="http://schemas.microsoft.com/office/drawing/2014/main" id="{9C62186B-06B6-358D-3D0B-5F53CA15E82C}"/>
              </a:ext>
            </a:extLst>
          </p:cNvPr>
          <p:cNvSpPr>
            <a:spLocks noGrp="1"/>
          </p:cNvSpPr>
          <p:nvPr>
            <p:ph sz="half" idx="2"/>
          </p:nvPr>
        </p:nvSpPr>
        <p:spPr>
          <a:xfrm>
            <a:off x="6172200" y="1549400"/>
            <a:ext cx="5181600" cy="4351338"/>
          </a:xfrm>
        </p:spPr>
        <p:txBody>
          <a:bodyPr>
            <a:normAutofit/>
          </a:bodyPr>
          <a:lstStyle/>
          <a:p>
            <a:r>
              <a:rPr lang="en-GB" sz="2400" dirty="0">
                <a:latin typeface="Abadi Extra Light" panose="020B0204020104020204" pitchFamily="34" charset="0"/>
              </a:rPr>
              <a:t>24 When Joseph woke up, he did what the angel of the Lord had commanded him and took Mary home as his wife. 25 But he did not consummate their marriage until she gave birth to a son. And he gave him the name Jesus.</a:t>
            </a:r>
            <a:endParaRPr lang="en-AU" sz="2400" dirty="0">
              <a:latin typeface="Abadi Extra Light" panose="020B0204020104020204" pitchFamily="34" charset="0"/>
            </a:endParaRPr>
          </a:p>
          <a:p>
            <a:endParaRPr lang="en-AU" sz="2400" dirty="0">
              <a:latin typeface="Abadi Extra Light" panose="020B0204020104020204" pitchFamily="34" charset="0"/>
            </a:endParaRPr>
          </a:p>
        </p:txBody>
      </p:sp>
    </p:spTree>
    <p:extLst>
      <p:ext uri="{BB962C8B-B14F-4D97-AF65-F5344CB8AC3E}">
        <p14:creationId xmlns:p14="http://schemas.microsoft.com/office/powerpoint/2010/main" val="205340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A5B3-7214-07C5-A43C-F2074A90C617}"/>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03EFC910-BB40-3133-4102-0D89779BA281}"/>
              </a:ext>
            </a:extLst>
          </p:cNvPr>
          <p:cNvSpPr>
            <a:spLocks noGrp="1"/>
          </p:cNvSpPr>
          <p:nvPr>
            <p:ph sz="half" idx="1"/>
          </p:nvPr>
        </p:nvSpPr>
        <p:spPr/>
        <p:txBody>
          <a:bodyPr/>
          <a:lstStyle/>
          <a:p>
            <a:endParaRPr lang="en-AU"/>
          </a:p>
        </p:txBody>
      </p:sp>
      <p:sp>
        <p:nvSpPr>
          <p:cNvPr id="4" name="Content Placeholder 3">
            <a:extLst>
              <a:ext uri="{FF2B5EF4-FFF2-40B4-BE49-F238E27FC236}">
                <a16:creationId xmlns:a16="http://schemas.microsoft.com/office/drawing/2014/main" id="{9C62186B-06B6-358D-3D0B-5F53CA15E82C}"/>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28001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The definition of Love</a:t>
            </a: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GB" sz="4000" b="1" i="1" dirty="0">
                <a:latin typeface="Abadi Extra Light" panose="020B0204020104020204" pitchFamily="34" charset="0"/>
              </a:rPr>
              <a:t>a very strong feeling of liking and caring for somebody/something, especially a member of your family or a friend. </a:t>
            </a:r>
          </a:p>
          <a:p>
            <a:r>
              <a:rPr lang="en-AU" sz="4000" i="1" kern="0" dirty="0">
                <a:solidFill>
                  <a:srgbClr val="333333"/>
                </a:solidFill>
                <a:effectLst/>
                <a:latin typeface="Abadi Extra Light" panose="020B0204020104020204" pitchFamily="34" charset="0"/>
                <a:ea typeface="Times New Roman" panose="02020603050405020304" pitchFamily="18" charset="0"/>
                <a:cs typeface="Times New Roman" panose="02020603050405020304" pitchFamily="18" charset="0"/>
              </a:rPr>
              <a:t>I'm sure you will find </a:t>
            </a:r>
            <a:r>
              <a:rPr lang="en-AU" sz="4000" b="1" i="1" u="sng" kern="0" dirty="0">
                <a:solidFill>
                  <a:srgbClr val="333333"/>
                </a:solidFill>
                <a:effectLst/>
                <a:latin typeface="Abadi Extra Light" panose="020B0204020104020204" pitchFamily="34" charset="0"/>
                <a:ea typeface="Times New Roman" panose="02020603050405020304" pitchFamily="18" charset="0"/>
                <a:cs typeface="Times New Roman" panose="02020603050405020304" pitchFamily="18" charset="0"/>
              </a:rPr>
              <a:t>true love</a:t>
            </a:r>
            <a:r>
              <a:rPr lang="en-AU" sz="4000" i="1" u="sng" kern="0" dirty="0">
                <a:solidFill>
                  <a:srgbClr val="333333"/>
                </a:solidFill>
                <a:effectLst/>
                <a:latin typeface="Abadi Extra Light" panose="020B0204020104020204" pitchFamily="34" charset="0"/>
                <a:ea typeface="Times New Roman" panose="02020603050405020304" pitchFamily="18" charset="0"/>
                <a:cs typeface="Times New Roman" panose="02020603050405020304" pitchFamily="18" charset="0"/>
              </a:rPr>
              <a:t>.</a:t>
            </a:r>
            <a:endParaRPr lang="en-AU" sz="4000" b="1" i="1" u="sng" dirty="0">
              <a:latin typeface="Abadi Extra Light" panose="020B0204020104020204" pitchFamily="34" charset="0"/>
            </a:endParaRPr>
          </a:p>
        </p:txBody>
      </p:sp>
    </p:spTree>
    <p:extLst>
      <p:ext uri="{BB962C8B-B14F-4D97-AF65-F5344CB8AC3E}">
        <p14:creationId xmlns:p14="http://schemas.microsoft.com/office/powerpoint/2010/main" val="371667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The essence of Love</a:t>
            </a: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AU" sz="4000" b="1" i="1" u="sng" dirty="0">
                <a:latin typeface="Abadi Extra Light" panose="020B0204020104020204" pitchFamily="34" charset="0"/>
              </a:rPr>
              <a:t>God is love -  1 John 4:8</a:t>
            </a:r>
          </a:p>
          <a:p>
            <a:endParaRPr lang="en-AU" sz="4000" b="1" i="1" u="sng" dirty="0">
              <a:latin typeface="Abadi Extra Light" panose="020B0204020104020204" pitchFamily="34" charset="0"/>
            </a:endParaRPr>
          </a:p>
          <a:p>
            <a:r>
              <a:rPr lang="en-GB" sz="4000" b="1" dirty="0">
                <a:latin typeface="Abadi Extra Light" panose="020B0204020104020204" pitchFamily="34" charset="0"/>
              </a:rPr>
              <a:t>This is how God showed his love among us: He sent his one and only Son into the world that we might live through him. </a:t>
            </a:r>
            <a:endParaRPr lang="en-AU" sz="4000" b="1" dirty="0">
              <a:latin typeface="Abadi Extra Light" panose="020B0204020104020204" pitchFamily="34" charset="0"/>
            </a:endParaRPr>
          </a:p>
        </p:txBody>
      </p:sp>
    </p:spTree>
    <p:extLst>
      <p:ext uri="{BB962C8B-B14F-4D97-AF65-F5344CB8AC3E}">
        <p14:creationId xmlns:p14="http://schemas.microsoft.com/office/powerpoint/2010/main" val="32520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The essence of Love</a:t>
            </a: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GB" sz="4000" b="1" i="1" u="sng" dirty="0">
                <a:latin typeface="Abadi Extra Light" panose="020B0204020104020204" pitchFamily="34" charset="0"/>
              </a:rPr>
              <a:t>"For God so loved the world that he gave his one and only Son, that whoever believes in him shall not perish but have eternal life." </a:t>
            </a:r>
            <a:endParaRPr lang="en-AU" sz="4000" b="1" dirty="0">
              <a:latin typeface="Abadi Extra Light" panose="020B0204020104020204" pitchFamily="34" charset="0"/>
            </a:endParaRPr>
          </a:p>
        </p:txBody>
      </p:sp>
    </p:spTree>
    <p:extLst>
      <p:ext uri="{BB962C8B-B14F-4D97-AF65-F5344CB8AC3E}">
        <p14:creationId xmlns:p14="http://schemas.microsoft.com/office/powerpoint/2010/main" val="79162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The Nature of Love</a:t>
            </a: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GB" sz="4000" b="1" i="1" u="sng" dirty="0">
                <a:latin typeface="Abadi Extra Light" panose="020B0204020104020204" pitchFamily="34" charset="0"/>
              </a:rPr>
              <a:t>Dynamic – </a:t>
            </a:r>
            <a:r>
              <a:rPr lang="en-GB" sz="4000" b="1" i="1" dirty="0">
                <a:latin typeface="Abadi Extra Light" panose="020B0204020104020204" pitchFamily="34" charset="0"/>
              </a:rPr>
              <a:t>Love is not passive it motivates action.</a:t>
            </a:r>
          </a:p>
          <a:p>
            <a:r>
              <a:rPr lang="en-GB" sz="4000" b="1" i="1" dirty="0">
                <a:latin typeface="Abadi Extra Light" panose="020B0204020104020204" pitchFamily="34" charset="0"/>
              </a:rPr>
              <a:t> </a:t>
            </a:r>
            <a:r>
              <a:rPr lang="en-GB" sz="4000" b="1" i="1" u="sng" dirty="0">
                <a:latin typeface="Abadi Extra Light" panose="020B0204020104020204" pitchFamily="34" charset="0"/>
              </a:rPr>
              <a:t>Giving – </a:t>
            </a:r>
            <a:r>
              <a:rPr lang="en-GB" sz="4000" b="1" i="1" dirty="0">
                <a:latin typeface="Abadi Extra Light" panose="020B0204020104020204" pitchFamily="34" charset="0"/>
              </a:rPr>
              <a:t>Not only is it giving but it is sacrificial. </a:t>
            </a:r>
          </a:p>
          <a:p>
            <a:r>
              <a:rPr lang="en-GB" sz="4000" b="1" i="1" u="sng" dirty="0">
                <a:latin typeface="Abadi Extra Light" panose="020B0204020104020204" pitchFamily="34" charset="0"/>
              </a:rPr>
              <a:t>Life-Changing –</a:t>
            </a:r>
            <a:r>
              <a:rPr lang="en-GB" sz="4000" b="1" i="1" dirty="0">
                <a:latin typeface="Abadi Extra Light" panose="020B0204020104020204" pitchFamily="34" charset="0"/>
              </a:rPr>
              <a:t> It changes everything and it is </a:t>
            </a:r>
          </a:p>
          <a:p>
            <a:r>
              <a:rPr lang="en-GB" sz="4000" b="1" i="1" u="sng" dirty="0">
                <a:latin typeface="Abadi Extra Light" panose="020B0204020104020204" pitchFamily="34" charset="0"/>
              </a:rPr>
              <a:t>LASTING</a:t>
            </a:r>
            <a:endParaRPr lang="en-AU" sz="4000" b="1" i="1" u="sng" dirty="0">
              <a:latin typeface="Abadi Extra Light" panose="020B0204020104020204" pitchFamily="34" charset="0"/>
            </a:endParaRPr>
          </a:p>
        </p:txBody>
      </p:sp>
    </p:spTree>
    <p:extLst>
      <p:ext uri="{BB962C8B-B14F-4D97-AF65-F5344CB8AC3E}">
        <p14:creationId xmlns:p14="http://schemas.microsoft.com/office/powerpoint/2010/main" val="138450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Love is </a:t>
            </a:r>
            <a:r>
              <a:rPr lang="en-AU" i="1" u="sng" dirty="0">
                <a:latin typeface="Abadi" panose="020B0604020104020204" pitchFamily="34" charset="0"/>
              </a:rPr>
              <a:t>undeserved</a:t>
            </a: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GB" sz="4000" b="1" i="1" dirty="0">
                <a:latin typeface="Abadi Extra Light" panose="020B0204020104020204" pitchFamily="34" charset="0"/>
              </a:rPr>
              <a:t>But God demonstrates his own love for us in this: While we were still sinners, Christ died for us.</a:t>
            </a:r>
          </a:p>
          <a:p>
            <a:r>
              <a:rPr lang="en-GB" sz="4000" b="1" i="1" dirty="0">
                <a:latin typeface="Abadi Extra Light" panose="020B0204020104020204" pitchFamily="34" charset="0"/>
              </a:rPr>
              <a:t>Romans 5:8 </a:t>
            </a:r>
            <a:endParaRPr lang="en-AU" sz="4000" b="1" i="1" dirty="0">
              <a:latin typeface="Abadi Extra Light" panose="020B0204020104020204" pitchFamily="34" charset="0"/>
            </a:endParaRPr>
          </a:p>
        </p:txBody>
      </p:sp>
    </p:spTree>
    <p:extLst>
      <p:ext uri="{BB962C8B-B14F-4D97-AF65-F5344CB8AC3E}">
        <p14:creationId xmlns:p14="http://schemas.microsoft.com/office/powerpoint/2010/main" val="4165199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806</Words>
  <Application>Microsoft Office PowerPoint</Application>
  <PresentationFormat>Widescreen</PresentationFormat>
  <Paragraphs>56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Abadi</vt:lpstr>
      <vt:lpstr>Abadi Extra Light</vt:lpstr>
      <vt:lpstr>Arial</vt:lpstr>
      <vt:lpstr>Calibri</vt:lpstr>
      <vt:lpstr>Calibri Light</vt:lpstr>
      <vt:lpstr>Office Theme</vt:lpstr>
      <vt:lpstr>John 3:16-17</vt:lpstr>
      <vt:lpstr>Matthew 1:18-25</vt:lpstr>
      <vt:lpstr>Matthew 1:18-25</vt:lpstr>
      <vt:lpstr>PowerPoint Presentation</vt:lpstr>
      <vt:lpstr>The definition of Love</vt:lpstr>
      <vt:lpstr>The essence of Love</vt:lpstr>
      <vt:lpstr>The essence of Love</vt:lpstr>
      <vt:lpstr>The Nature of Love</vt:lpstr>
      <vt:lpstr>Love is undeserved</vt:lpstr>
      <vt:lpstr>Love is revealed in the incarnation</vt:lpstr>
      <vt:lpstr>A Love that Transforms</vt:lpstr>
      <vt:lpstr>A Love that Transforms</vt:lpstr>
      <vt:lpstr>A Love that Transforms</vt:lpstr>
      <vt:lpstr>Our Response: </vt:lpstr>
      <vt:lpstr>How are we expressing God’s Love?</vt:lpstr>
      <vt:lpstr>How are we expressing God’s Love?</vt:lpstr>
      <vt:lpstr>Everlasting Love</vt:lpstr>
      <vt:lpstr>The Application – Know you are loved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3:16-17</dc:title>
  <dc:creator>Thomas Kenneally</dc:creator>
  <cp:lastModifiedBy>Thomas Kenneally</cp:lastModifiedBy>
  <cp:revision>1</cp:revision>
  <dcterms:created xsi:type="dcterms:W3CDTF">2023-12-16T09:43:15Z</dcterms:created>
  <dcterms:modified xsi:type="dcterms:W3CDTF">2023-12-16T10:33:47Z</dcterms:modified>
</cp:coreProperties>
</file>